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uckiest Guy" charset="1" panose="02000506000000020004"/>
      <p:regular r:id="rId16"/>
    </p:embeddedFont>
    <p:embeddedFont>
      <p:font typeface="뉴요커" charset="1" panose="02020603020101020101"/>
      <p:regular r:id="rId17"/>
    </p:embeddedFont>
    <p:embeddedFont>
      <p:font typeface="Canva Sans Bold Italics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8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.png" Type="http://schemas.openxmlformats.org/officeDocument/2006/relationships/image"/><Relationship Id="rId20" Target="../media/image29.png" Type="http://schemas.openxmlformats.org/officeDocument/2006/relationships/image"/><Relationship Id="rId21" Target="../media/image30.sv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jpeg" Type="http://schemas.openxmlformats.org/officeDocument/2006/relationships/image"/><Relationship Id="rId12" Target="../media/image37.jpeg" Type="http://schemas.openxmlformats.org/officeDocument/2006/relationships/image"/><Relationship Id="rId13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Relationship Id="rId6" Target="../media/image33.jpe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2.png" Type="http://schemas.openxmlformats.org/officeDocument/2006/relationships/image"/><Relationship Id="rId13" Target="../media/image5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14" Target="../media/image58.jpeg" Type="http://schemas.openxmlformats.org/officeDocument/2006/relationships/image"/><Relationship Id="rId15" Target="../media/image59.png" Type="http://schemas.openxmlformats.org/officeDocument/2006/relationships/image"/><Relationship Id="rId16" Target="../media/image60.jpeg" Type="http://schemas.openxmlformats.org/officeDocument/2006/relationships/image"/><Relationship Id="rId17" Target="../media/image61.png" Type="http://schemas.openxmlformats.org/officeDocument/2006/relationships/image"/><Relationship Id="rId18" Target="../media/image62.jpeg" Type="http://schemas.openxmlformats.org/officeDocument/2006/relationships/image"/><Relationship Id="rId19" Target="../media/image48.png" Type="http://schemas.openxmlformats.org/officeDocument/2006/relationships/image"/><Relationship Id="rId2" Target="../media/image1.png" Type="http://schemas.openxmlformats.org/officeDocument/2006/relationships/image"/><Relationship Id="rId20" Target="../media/image49.sv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73.png" Type="http://schemas.openxmlformats.org/officeDocument/2006/relationships/image"/><Relationship Id="rId17" Target="../media/image74.svg" Type="http://schemas.openxmlformats.org/officeDocument/2006/relationships/image"/><Relationship Id="rId18" Target="../media/image75.png" Type="http://schemas.openxmlformats.org/officeDocument/2006/relationships/image"/><Relationship Id="rId19" Target="../media/image76.svg" Type="http://schemas.openxmlformats.org/officeDocument/2006/relationships/image"/><Relationship Id="rId2" Target="../media/image1.png" Type="http://schemas.openxmlformats.org/officeDocument/2006/relationships/image"/><Relationship Id="rId20" Target="../media/image77.png" Type="http://schemas.openxmlformats.org/officeDocument/2006/relationships/image"/><Relationship Id="rId21" Target="../media/image78.svg" Type="http://schemas.openxmlformats.org/officeDocument/2006/relationships/image"/><Relationship Id="rId22" Target="../media/image79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00670" y="-1819081"/>
            <a:ext cx="6301392" cy="3638162"/>
          </a:xfrm>
          <a:custGeom>
            <a:avLst/>
            <a:gdLst/>
            <a:ahLst/>
            <a:cxnLst/>
            <a:rect r="r" b="b" t="t" l="l"/>
            <a:pathLst>
              <a:path h="3638162" w="6301392">
                <a:moveTo>
                  <a:pt x="0" y="0"/>
                </a:moveTo>
                <a:lnTo>
                  <a:pt x="6301392" y="0"/>
                </a:lnTo>
                <a:lnTo>
                  <a:pt x="6301392" y="3638162"/>
                </a:lnTo>
                <a:lnTo>
                  <a:pt x="0" y="3638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37138">
            <a:off x="3722680" y="877934"/>
            <a:ext cx="10842640" cy="8531132"/>
          </a:xfrm>
          <a:custGeom>
            <a:avLst/>
            <a:gdLst/>
            <a:ahLst/>
            <a:cxnLst/>
            <a:rect r="r" b="b" t="t" l="l"/>
            <a:pathLst>
              <a:path h="8531132" w="10842640">
                <a:moveTo>
                  <a:pt x="10842640" y="0"/>
                </a:moveTo>
                <a:lnTo>
                  <a:pt x="0" y="0"/>
                </a:lnTo>
                <a:lnTo>
                  <a:pt x="0" y="8531132"/>
                </a:lnTo>
                <a:lnTo>
                  <a:pt x="10842640" y="8531132"/>
                </a:lnTo>
                <a:lnTo>
                  <a:pt x="108426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402479" y="8745470"/>
            <a:ext cx="9369559" cy="5409594"/>
          </a:xfrm>
          <a:custGeom>
            <a:avLst/>
            <a:gdLst/>
            <a:ahLst/>
            <a:cxnLst/>
            <a:rect r="r" b="b" t="t" l="l"/>
            <a:pathLst>
              <a:path h="5409594" w="9369559">
                <a:moveTo>
                  <a:pt x="0" y="0"/>
                </a:moveTo>
                <a:lnTo>
                  <a:pt x="9369559" y="0"/>
                </a:lnTo>
                <a:lnTo>
                  <a:pt x="9369559" y="5409594"/>
                </a:lnTo>
                <a:lnTo>
                  <a:pt x="0" y="540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70807">
            <a:off x="2100741" y="5739984"/>
            <a:ext cx="5142369" cy="4345302"/>
          </a:xfrm>
          <a:custGeom>
            <a:avLst/>
            <a:gdLst/>
            <a:ahLst/>
            <a:cxnLst/>
            <a:rect r="r" b="b" t="t" l="l"/>
            <a:pathLst>
              <a:path h="4345302" w="5142369">
                <a:moveTo>
                  <a:pt x="0" y="0"/>
                </a:moveTo>
                <a:lnTo>
                  <a:pt x="5142369" y="0"/>
                </a:lnTo>
                <a:lnTo>
                  <a:pt x="5142369" y="4345302"/>
                </a:lnTo>
                <a:lnTo>
                  <a:pt x="0" y="4345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00716">
            <a:off x="11910680" y="209258"/>
            <a:ext cx="2800517" cy="3590407"/>
          </a:xfrm>
          <a:custGeom>
            <a:avLst/>
            <a:gdLst/>
            <a:ahLst/>
            <a:cxnLst/>
            <a:rect r="r" b="b" t="t" l="l"/>
            <a:pathLst>
              <a:path h="3590407" w="2800517">
                <a:moveTo>
                  <a:pt x="0" y="0"/>
                </a:moveTo>
                <a:lnTo>
                  <a:pt x="2800517" y="0"/>
                </a:lnTo>
                <a:lnTo>
                  <a:pt x="2800517" y="3590407"/>
                </a:lnTo>
                <a:lnTo>
                  <a:pt x="0" y="35904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618944">
            <a:off x="5200389" y="2353060"/>
            <a:ext cx="7827525" cy="300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92"/>
              </a:lnSpc>
            </a:pPr>
            <a:r>
              <a:rPr lang="en-US" sz="17565">
                <a:solidFill>
                  <a:srgbClr val="F9EED2"/>
                </a:solidFill>
                <a:latin typeface="Luckiest Guy"/>
                <a:ea typeface="Luckiest Guy"/>
                <a:cs typeface="Luckiest Guy"/>
                <a:sym typeface="Luckiest Guy"/>
              </a:rPr>
              <a:t>Diet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902121">
            <a:off x="5921409" y="2474110"/>
            <a:ext cx="832763" cy="1567213"/>
          </a:xfrm>
          <a:custGeom>
            <a:avLst/>
            <a:gdLst/>
            <a:ahLst/>
            <a:cxnLst/>
            <a:rect r="r" b="b" t="t" l="l"/>
            <a:pathLst>
              <a:path h="1567213" w="832763">
                <a:moveTo>
                  <a:pt x="0" y="0"/>
                </a:moveTo>
                <a:lnTo>
                  <a:pt x="832762" y="0"/>
                </a:lnTo>
                <a:lnTo>
                  <a:pt x="832762" y="1567213"/>
                </a:lnTo>
                <a:lnTo>
                  <a:pt x="0" y="156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78253" y="762708"/>
            <a:ext cx="2444252" cy="1476513"/>
          </a:xfrm>
          <a:custGeom>
            <a:avLst/>
            <a:gdLst/>
            <a:ahLst/>
            <a:cxnLst/>
            <a:rect r="r" b="b" t="t" l="l"/>
            <a:pathLst>
              <a:path h="1476513" w="2444252">
                <a:moveTo>
                  <a:pt x="0" y="0"/>
                </a:moveTo>
                <a:lnTo>
                  <a:pt x="2444252" y="0"/>
                </a:lnTo>
                <a:lnTo>
                  <a:pt x="2444252" y="1476513"/>
                </a:lnTo>
                <a:lnTo>
                  <a:pt x="0" y="14765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10939" y="6819644"/>
            <a:ext cx="5716080" cy="5851869"/>
          </a:xfrm>
          <a:custGeom>
            <a:avLst/>
            <a:gdLst/>
            <a:ahLst/>
            <a:cxnLst/>
            <a:rect r="r" b="b" t="t" l="l"/>
            <a:pathLst>
              <a:path h="5851869" w="5716080">
                <a:moveTo>
                  <a:pt x="0" y="0"/>
                </a:moveTo>
                <a:lnTo>
                  <a:pt x="5716079" y="0"/>
                </a:lnTo>
                <a:lnTo>
                  <a:pt x="5716079" y="5851870"/>
                </a:lnTo>
                <a:lnTo>
                  <a:pt x="0" y="58518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641330">
            <a:off x="5823456" y="4402838"/>
            <a:ext cx="7447780" cy="219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73"/>
              </a:lnSpc>
            </a:pPr>
            <a:r>
              <a:rPr lang="en-US" sz="12766">
                <a:solidFill>
                  <a:srgbClr val="F9EED2"/>
                </a:solidFill>
                <a:latin typeface="Luckiest Guy"/>
                <a:ea typeface="Luckiest Guy"/>
                <a:cs typeface="Luckiest Guy"/>
                <a:sym typeface="Luckiest Guy"/>
              </a:rPr>
              <a:t>planner</a:t>
            </a:r>
          </a:p>
        </p:txBody>
      </p:sp>
      <p:sp>
        <p:nvSpPr>
          <p:cNvPr name="TextBox 13" id="13"/>
          <p:cNvSpPr txBox="true"/>
          <p:nvPr/>
        </p:nvSpPr>
        <p:spPr>
          <a:xfrm rot="-673429">
            <a:off x="6726275" y="6535534"/>
            <a:ext cx="6752592" cy="225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8000">
                <a:solidFill>
                  <a:srgbClr val="FFFFFF"/>
                </a:solidFill>
                <a:latin typeface="뉴요커"/>
                <a:ea typeface="뉴요커"/>
                <a:cs typeface="뉴요커"/>
                <a:sym typeface="뉴요커"/>
              </a:rPr>
              <a:t>Eat Smart. Live Better.</a:t>
            </a:r>
          </a:p>
          <a:p>
            <a:pPr algn="ctr">
              <a:lnSpc>
                <a:spcPts val="56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792682" y="8354102"/>
            <a:ext cx="6752592" cy="3263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0"/>
              </a:lnSpc>
            </a:pPr>
            <a:r>
              <a:rPr lang="en-US" sz="3100">
                <a:solidFill>
                  <a:srgbClr val="B52606"/>
                </a:solidFill>
                <a:latin typeface="뉴요커"/>
                <a:ea typeface="뉴요커"/>
                <a:cs typeface="뉴요커"/>
                <a:sym typeface="뉴요커"/>
              </a:rPr>
              <a:t>Presented by: </a:t>
            </a:r>
          </a:p>
          <a:p>
            <a:pPr algn="ctr">
              <a:lnSpc>
                <a:spcPts val="2170"/>
              </a:lnSpc>
            </a:pPr>
          </a:p>
          <a:p>
            <a:pPr algn="ctr">
              <a:lnSpc>
                <a:spcPts val="2170"/>
              </a:lnSpc>
            </a:pPr>
            <a:r>
              <a:rPr lang="en-US" sz="3100">
                <a:solidFill>
                  <a:srgbClr val="B52606"/>
                </a:solidFill>
                <a:latin typeface="뉴요커"/>
                <a:ea typeface="뉴요커"/>
                <a:cs typeface="뉴요커"/>
                <a:sym typeface="뉴요커"/>
              </a:rPr>
              <a:t>Tejaswani Singh-2201220100181</a:t>
            </a:r>
          </a:p>
          <a:p>
            <a:pPr algn="ctr">
              <a:lnSpc>
                <a:spcPts val="2170"/>
              </a:lnSpc>
            </a:pPr>
            <a:r>
              <a:rPr lang="en-US" sz="3100">
                <a:solidFill>
                  <a:srgbClr val="B52606"/>
                </a:solidFill>
                <a:latin typeface="뉴요커"/>
                <a:ea typeface="뉴요커"/>
                <a:cs typeface="뉴요커"/>
                <a:sym typeface="뉴요커"/>
              </a:rPr>
              <a:t>Yashi Tiwari-2201220100200</a:t>
            </a:r>
          </a:p>
          <a:p>
            <a:pPr algn="ctr">
              <a:lnSpc>
                <a:spcPts val="2170"/>
              </a:lnSpc>
            </a:pPr>
            <a:r>
              <a:rPr lang="en-US" sz="3100">
                <a:solidFill>
                  <a:srgbClr val="B52606"/>
                </a:solidFill>
                <a:latin typeface="뉴요커"/>
                <a:ea typeface="뉴요커"/>
                <a:cs typeface="뉴요커"/>
                <a:sym typeface="뉴요커"/>
              </a:rPr>
              <a:t>Mudit Srivastava-2201220100103</a:t>
            </a:r>
          </a:p>
          <a:p>
            <a:pPr algn="ctr">
              <a:lnSpc>
                <a:spcPts val="2170"/>
              </a:lnSpc>
            </a:pPr>
            <a:r>
              <a:rPr lang="en-US" sz="3100">
                <a:solidFill>
                  <a:srgbClr val="B52606"/>
                </a:solidFill>
                <a:latin typeface="뉴요커"/>
                <a:ea typeface="뉴요커"/>
                <a:cs typeface="뉴요커"/>
                <a:sym typeface="뉴요커"/>
              </a:rPr>
              <a:t>Nishant Tripathi-2201220100109</a:t>
            </a:r>
          </a:p>
          <a:p>
            <a:pPr algn="ctr">
              <a:lnSpc>
                <a:spcPts val="2170"/>
              </a:lnSpc>
            </a:pPr>
          </a:p>
          <a:p>
            <a:pPr algn="ctr">
              <a:lnSpc>
                <a:spcPts val="2170"/>
              </a:lnSpc>
            </a:pPr>
          </a:p>
          <a:p>
            <a:pPr algn="ctr">
              <a:lnSpc>
                <a:spcPts val="2170"/>
              </a:lnSpc>
            </a:pPr>
          </a:p>
          <a:p>
            <a:pPr algn="ctr">
              <a:lnSpc>
                <a:spcPts val="2170"/>
              </a:lnSpc>
            </a:pPr>
          </a:p>
          <a:p>
            <a:pPr algn="ctr">
              <a:lnSpc>
                <a:spcPts val="2170"/>
              </a:lnSpc>
            </a:pPr>
          </a:p>
          <a:p>
            <a:pPr algn="ctr">
              <a:lnSpc>
                <a:spcPts val="217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048495" y="211451"/>
            <a:ext cx="6501522" cy="11090016"/>
          </a:xfrm>
          <a:custGeom>
            <a:avLst/>
            <a:gdLst/>
            <a:ahLst/>
            <a:cxnLst/>
            <a:rect r="r" b="b" t="t" l="l"/>
            <a:pathLst>
              <a:path h="11090016" w="6501522">
                <a:moveTo>
                  <a:pt x="6501522" y="0"/>
                </a:moveTo>
                <a:lnTo>
                  <a:pt x="0" y="0"/>
                </a:lnTo>
                <a:lnTo>
                  <a:pt x="0" y="11090016"/>
                </a:lnTo>
                <a:lnTo>
                  <a:pt x="6501522" y="11090016"/>
                </a:lnTo>
                <a:lnTo>
                  <a:pt x="65015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22839" y="2423131"/>
            <a:ext cx="7333786" cy="6059696"/>
          </a:xfrm>
          <a:custGeom>
            <a:avLst/>
            <a:gdLst/>
            <a:ahLst/>
            <a:cxnLst/>
            <a:rect r="r" b="b" t="t" l="l"/>
            <a:pathLst>
              <a:path h="6059696" w="7333786">
                <a:moveTo>
                  <a:pt x="0" y="0"/>
                </a:moveTo>
                <a:lnTo>
                  <a:pt x="7333786" y="0"/>
                </a:lnTo>
                <a:lnTo>
                  <a:pt x="7333786" y="6059696"/>
                </a:lnTo>
                <a:lnTo>
                  <a:pt x="0" y="6059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2984" y="2889507"/>
            <a:ext cx="4911932" cy="6368793"/>
          </a:xfrm>
          <a:custGeom>
            <a:avLst/>
            <a:gdLst/>
            <a:ahLst/>
            <a:cxnLst/>
            <a:rect r="r" b="b" t="t" l="l"/>
            <a:pathLst>
              <a:path h="6368793" w="4911932">
                <a:moveTo>
                  <a:pt x="0" y="0"/>
                </a:moveTo>
                <a:lnTo>
                  <a:pt x="4911931" y="0"/>
                </a:lnTo>
                <a:lnTo>
                  <a:pt x="4911931" y="6368793"/>
                </a:lnTo>
                <a:lnTo>
                  <a:pt x="0" y="6368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731" y="1390149"/>
            <a:ext cx="778243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give it a shot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038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05303">
            <a:off x="-1367329" y="-1056373"/>
            <a:ext cx="6301392" cy="3638162"/>
          </a:xfrm>
          <a:custGeom>
            <a:avLst/>
            <a:gdLst/>
            <a:ahLst/>
            <a:cxnLst/>
            <a:rect r="r" b="b" t="t" l="l"/>
            <a:pathLst>
              <a:path h="3638162" w="6301392">
                <a:moveTo>
                  <a:pt x="0" y="0"/>
                </a:moveTo>
                <a:lnTo>
                  <a:pt x="6301392" y="0"/>
                </a:lnTo>
                <a:lnTo>
                  <a:pt x="6301392" y="3638162"/>
                </a:lnTo>
                <a:lnTo>
                  <a:pt x="0" y="3638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57456" y="998844"/>
            <a:ext cx="8573089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86B102"/>
                </a:solidFill>
                <a:latin typeface="Luckiest Guy"/>
                <a:ea typeface="Luckiest Guy"/>
                <a:cs typeface="Luckiest Guy"/>
                <a:sym typeface="Luckiest Guy"/>
              </a:rPr>
              <a:t>What's the Problem?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506889" y="8467417"/>
            <a:ext cx="2444252" cy="1476513"/>
          </a:xfrm>
          <a:custGeom>
            <a:avLst/>
            <a:gdLst/>
            <a:ahLst/>
            <a:cxnLst/>
            <a:rect r="r" b="b" t="t" l="l"/>
            <a:pathLst>
              <a:path h="1476513" w="2444252">
                <a:moveTo>
                  <a:pt x="0" y="0"/>
                </a:moveTo>
                <a:lnTo>
                  <a:pt x="2444252" y="0"/>
                </a:lnTo>
                <a:lnTo>
                  <a:pt x="2444252" y="1476513"/>
                </a:lnTo>
                <a:lnTo>
                  <a:pt x="0" y="1476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7165">
            <a:off x="13188678" y="576818"/>
            <a:ext cx="6636421" cy="4637199"/>
          </a:xfrm>
          <a:custGeom>
            <a:avLst/>
            <a:gdLst/>
            <a:ahLst/>
            <a:cxnLst/>
            <a:rect r="r" b="b" t="t" l="l"/>
            <a:pathLst>
              <a:path h="4637199" w="6636421">
                <a:moveTo>
                  <a:pt x="0" y="0"/>
                </a:moveTo>
                <a:lnTo>
                  <a:pt x="6636422" y="0"/>
                </a:lnTo>
                <a:lnTo>
                  <a:pt x="6636422" y="4637199"/>
                </a:lnTo>
                <a:lnTo>
                  <a:pt x="0" y="46371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100121">
            <a:off x="-2228244" y="8309140"/>
            <a:ext cx="6301392" cy="3638162"/>
          </a:xfrm>
          <a:custGeom>
            <a:avLst/>
            <a:gdLst/>
            <a:ahLst/>
            <a:cxnLst/>
            <a:rect r="r" b="b" t="t" l="l"/>
            <a:pathLst>
              <a:path h="3638162" w="6301392">
                <a:moveTo>
                  <a:pt x="0" y="0"/>
                </a:moveTo>
                <a:lnTo>
                  <a:pt x="6301392" y="0"/>
                </a:lnTo>
                <a:lnTo>
                  <a:pt x="6301392" y="3638162"/>
                </a:lnTo>
                <a:lnTo>
                  <a:pt x="0" y="36381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4140" y="3484863"/>
            <a:ext cx="4111726" cy="6362438"/>
          </a:xfrm>
          <a:custGeom>
            <a:avLst/>
            <a:gdLst/>
            <a:ahLst/>
            <a:cxnLst/>
            <a:rect r="r" b="b" t="t" l="l"/>
            <a:pathLst>
              <a:path h="6362438" w="4111726">
                <a:moveTo>
                  <a:pt x="0" y="0"/>
                </a:moveTo>
                <a:lnTo>
                  <a:pt x="4111726" y="0"/>
                </a:lnTo>
                <a:lnTo>
                  <a:pt x="4111726" y="6362438"/>
                </a:lnTo>
                <a:lnTo>
                  <a:pt x="0" y="6362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83367" y="4363439"/>
            <a:ext cx="4383427" cy="4894861"/>
            <a:chOff x="0" y="0"/>
            <a:chExt cx="5844570" cy="65264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44570" cy="6526481"/>
            </a:xfrm>
            <a:custGeom>
              <a:avLst/>
              <a:gdLst/>
              <a:ahLst/>
              <a:cxnLst/>
              <a:rect r="r" b="b" t="t" l="l"/>
              <a:pathLst>
                <a:path h="6526481" w="5844570">
                  <a:moveTo>
                    <a:pt x="0" y="0"/>
                  </a:moveTo>
                  <a:lnTo>
                    <a:pt x="5844570" y="0"/>
                  </a:lnTo>
                  <a:lnTo>
                    <a:pt x="5844570" y="6526481"/>
                  </a:lnTo>
                  <a:lnTo>
                    <a:pt x="0" y="6526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-4298" t="0" r="-4298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219259" y="768432"/>
              <a:ext cx="3406051" cy="1106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7"/>
                </a:lnSpc>
              </a:pPr>
              <a:r>
                <a:rPr lang="en-US" sz="7053">
                  <a:solidFill>
                    <a:srgbClr val="86B102"/>
                  </a:solidFill>
                  <a:latin typeface="뉴요커"/>
                  <a:ea typeface="뉴요커"/>
                  <a:cs typeface="뉴요커"/>
                  <a:sym typeface="뉴요커"/>
                </a:rPr>
                <a:t>problem 1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29132" y="2280607"/>
              <a:ext cx="4186305" cy="2579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7"/>
                </a:lnSpc>
              </a:pPr>
              <a:r>
                <a:rPr lang="en-US" sz="5096">
                  <a:solidFill>
                    <a:srgbClr val="86B102"/>
                  </a:solidFill>
                  <a:latin typeface="뉴요커"/>
                  <a:ea typeface="뉴요커"/>
                  <a:cs typeface="뉴요커"/>
                  <a:sym typeface="뉴요커"/>
                </a:rPr>
                <a:t>Generic diet apps offer static meal plans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15642" y="4363439"/>
            <a:ext cx="4503507" cy="4894861"/>
            <a:chOff x="0" y="0"/>
            <a:chExt cx="6004676" cy="65264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04676" cy="6526481"/>
            </a:xfrm>
            <a:custGeom>
              <a:avLst/>
              <a:gdLst/>
              <a:ahLst/>
              <a:cxnLst/>
              <a:rect r="r" b="b" t="t" l="l"/>
              <a:pathLst>
                <a:path h="6526481" w="6004676">
                  <a:moveTo>
                    <a:pt x="0" y="0"/>
                  </a:moveTo>
                  <a:lnTo>
                    <a:pt x="6004676" y="0"/>
                  </a:lnTo>
                  <a:lnTo>
                    <a:pt x="6004676" y="6526481"/>
                  </a:lnTo>
                  <a:lnTo>
                    <a:pt x="0" y="6526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-2850" t="0" r="-285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252660" y="799661"/>
              <a:ext cx="3499357" cy="1126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72"/>
                </a:lnSpc>
              </a:pPr>
              <a:r>
                <a:rPr lang="en-US" sz="7247">
                  <a:solidFill>
                    <a:srgbClr val="FFB515"/>
                  </a:solidFill>
                  <a:latin typeface="뉴요커"/>
                  <a:ea typeface="뉴요커"/>
                  <a:cs typeface="뉴요커"/>
                  <a:sym typeface="뉴요커"/>
                </a:rPr>
                <a:t>problem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51845" y="2327033"/>
              <a:ext cx="4300985" cy="2487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4"/>
                </a:lnSpc>
              </a:pPr>
              <a:r>
                <a:rPr lang="en-US" sz="4934">
                  <a:solidFill>
                    <a:srgbClr val="FFB515"/>
                  </a:solidFill>
                  <a:latin typeface="뉴요커"/>
                  <a:ea typeface="뉴요커"/>
                  <a:cs typeface="뉴요커"/>
                  <a:sym typeface="뉴요커"/>
                </a:rPr>
                <a:t>Manual meal tracking = user frustration</a:t>
              </a:r>
            </a:p>
            <a:p>
              <a:pPr algn="ctr">
                <a:lnSpc>
                  <a:spcPts val="345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846733" y="4363439"/>
            <a:ext cx="4834879" cy="4716597"/>
            <a:chOff x="0" y="0"/>
            <a:chExt cx="6446505" cy="62887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446505" cy="6288796"/>
            </a:xfrm>
            <a:custGeom>
              <a:avLst/>
              <a:gdLst/>
              <a:ahLst/>
              <a:cxnLst/>
              <a:rect r="r" b="b" t="t" l="l"/>
              <a:pathLst>
                <a:path h="6288796" w="6446505">
                  <a:moveTo>
                    <a:pt x="0" y="0"/>
                  </a:moveTo>
                  <a:lnTo>
                    <a:pt x="6446505" y="0"/>
                  </a:lnTo>
                  <a:lnTo>
                    <a:pt x="6446505" y="6288796"/>
                  </a:lnTo>
                  <a:lnTo>
                    <a:pt x="0" y="6288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-2703" r="0" b="-2703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344831" y="852320"/>
              <a:ext cx="3756842" cy="1215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6"/>
                </a:lnSpc>
              </a:pPr>
              <a:r>
                <a:rPr lang="en-US" sz="7780">
                  <a:solidFill>
                    <a:srgbClr val="EF4E56"/>
                  </a:solidFill>
                  <a:latin typeface="뉴요커"/>
                  <a:ea typeface="뉴요커"/>
                  <a:cs typeface="뉴요커"/>
                  <a:sym typeface="뉴요커"/>
                </a:rPr>
                <a:t>problem 3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914525" y="2490963"/>
              <a:ext cx="4617455" cy="196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4993">
                  <a:solidFill>
                    <a:srgbClr val="EF4E56"/>
                  </a:solidFill>
                  <a:latin typeface="뉴요커"/>
                  <a:ea typeface="뉴요커"/>
                  <a:cs typeface="뉴요커"/>
                  <a:sym typeface="뉴요커"/>
                </a:rPr>
                <a:t>People need real, customized nutrition help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1237727">
            <a:off x="5857761" y="609319"/>
            <a:ext cx="586043" cy="1102900"/>
          </a:xfrm>
          <a:custGeom>
            <a:avLst/>
            <a:gdLst/>
            <a:ahLst/>
            <a:cxnLst/>
            <a:rect r="r" b="b" t="t" l="l"/>
            <a:pathLst>
              <a:path h="1102900" w="586043">
                <a:moveTo>
                  <a:pt x="0" y="0"/>
                </a:moveTo>
                <a:lnTo>
                  <a:pt x="586043" y="0"/>
                </a:lnTo>
                <a:lnTo>
                  <a:pt x="586043" y="1102901"/>
                </a:lnTo>
                <a:lnTo>
                  <a:pt x="0" y="11029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038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2158" y="0"/>
            <a:ext cx="4836256" cy="9318656"/>
            <a:chOff x="0" y="0"/>
            <a:chExt cx="6448342" cy="1242487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2872" r="0" b="2872"/>
            <a:stretch>
              <a:fillRect/>
            </a:stretch>
          </p:blipFill>
          <p:spPr>
            <a:xfrm flipH="false" flipV="false">
              <a:off x="0" y="0"/>
              <a:ext cx="6448342" cy="405695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2784" r="0" b="2784"/>
            <a:stretch>
              <a:fillRect/>
            </a:stretch>
          </p:blipFill>
          <p:spPr>
            <a:xfrm flipH="false" flipV="false">
              <a:off x="0" y="4183958"/>
              <a:ext cx="6448342" cy="405695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/>
            <a:srcRect l="0" t="7986" r="0" b="7986"/>
            <a:stretch>
              <a:fillRect/>
            </a:stretch>
          </p:blipFill>
          <p:spPr>
            <a:xfrm flipH="false" flipV="false">
              <a:off x="0" y="8367916"/>
              <a:ext cx="6448342" cy="405695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118110" y="2796831"/>
            <a:ext cx="7946706" cy="103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86B102"/>
                </a:solidFill>
                <a:latin typeface="Luckiest Guy"/>
                <a:ea typeface="Luckiest Guy"/>
                <a:cs typeface="Luckiest Guy"/>
                <a:sym typeface="Luckiest Guy"/>
              </a:rPr>
              <a:t>The Gap We Found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520135">
            <a:off x="10430057" y="2211411"/>
            <a:ext cx="581652" cy="1094636"/>
          </a:xfrm>
          <a:custGeom>
            <a:avLst/>
            <a:gdLst/>
            <a:ahLst/>
            <a:cxnLst/>
            <a:rect r="r" b="b" t="t" l="l"/>
            <a:pathLst>
              <a:path h="1094636" w="581652">
                <a:moveTo>
                  <a:pt x="0" y="0"/>
                </a:moveTo>
                <a:lnTo>
                  <a:pt x="581651" y="0"/>
                </a:lnTo>
                <a:lnTo>
                  <a:pt x="581651" y="1094636"/>
                </a:lnTo>
                <a:lnTo>
                  <a:pt x="0" y="1094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69189" y="-5002369"/>
            <a:ext cx="8380223" cy="8380223"/>
          </a:xfrm>
          <a:custGeom>
            <a:avLst/>
            <a:gdLst/>
            <a:ahLst/>
            <a:cxnLst/>
            <a:rect r="r" b="b" t="t" l="l"/>
            <a:pathLst>
              <a:path h="8380223" w="8380223">
                <a:moveTo>
                  <a:pt x="0" y="0"/>
                </a:moveTo>
                <a:lnTo>
                  <a:pt x="8380222" y="0"/>
                </a:lnTo>
                <a:lnTo>
                  <a:pt x="8380222" y="8380223"/>
                </a:lnTo>
                <a:lnTo>
                  <a:pt x="0" y="8380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555791" y="1089056"/>
            <a:ext cx="4836256" cy="9258300"/>
            <a:chOff x="0" y="0"/>
            <a:chExt cx="6448342" cy="123444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1"/>
            <a:srcRect l="0" t="2831" r="0" b="2831"/>
            <a:stretch>
              <a:fillRect/>
            </a:stretch>
          </p:blipFill>
          <p:spPr>
            <a:xfrm flipH="false" flipV="false">
              <a:off x="0" y="0"/>
              <a:ext cx="6448342" cy="4030133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2"/>
            <a:srcRect l="0" t="3096" r="0" b="3096"/>
            <a:stretch>
              <a:fillRect/>
            </a:stretch>
          </p:blipFill>
          <p:spPr>
            <a:xfrm flipH="false" flipV="false">
              <a:off x="0" y="4157133"/>
              <a:ext cx="6448342" cy="4030133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3"/>
            <a:srcRect l="0" t="3096" r="0" b="3096"/>
            <a:stretch>
              <a:fillRect/>
            </a:stretch>
          </p:blipFill>
          <p:spPr>
            <a:xfrm flipH="false" flipV="false">
              <a:off x="0" y="8314267"/>
              <a:ext cx="6448342" cy="4030133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602158" y="9461531"/>
            <a:ext cx="4836256" cy="2347916"/>
            <a:chOff x="0" y="0"/>
            <a:chExt cx="1273747" cy="6183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3746" cy="618381"/>
            </a:xfrm>
            <a:custGeom>
              <a:avLst/>
              <a:gdLst/>
              <a:ahLst/>
              <a:cxnLst/>
              <a:rect r="r" b="b" t="t" l="l"/>
              <a:pathLst>
                <a:path h="618381" w="1273746">
                  <a:moveTo>
                    <a:pt x="0" y="0"/>
                  </a:moveTo>
                  <a:lnTo>
                    <a:pt x="1273746" y="0"/>
                  </a:lnTo>
                  <a:lnTo>
                    <a:pt x="1273746" y="618381"/>
                  </a:lnTo>
                  <a:lnTo>
                    <a:pt x="0" y="618381"/>
                  </a:lnTo>
                  <a:close/>
                </a:path>
              </a:pathLst>
            </a:custGeom>
            <a:solidFill>
              <a:srgbClr val="FFB515"/>
            </a:solidFill>
            <a:ln cap="sq">
              <a:noFill/>
              <a:prstDash val="sysDot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73747" cy="666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55791" y="-1421111"/>
            <a:ext cx="4836256" cy="2347916"/>
            <a:chOff x="0" y="0"/>
            <a:chExt cx="1273747" cy="6183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3746" cy="618381"/>
            </a:xfrm>
            <a:custGeom>
              <a:avLst/>
              <a:gdLst/>
              <a:ahLst/>
              <a:cxnLst/>
              <a:rect r="r" b="b" t="t" l="l"/>
              <a:pathLst>
                <a:path h="618381" w="1273746">
                  <a:moveTo>
                    <a:pt x="0" y="0"/>
                  </a:moveTo>
                  <a:lnTo>
                    <a:pt x="1273746" y="0"/>
                  </a:lnTo>
                  <a:lnTo>
                    <a:pt x="1273746" y="618381"/>
                  </a:lnTo>
                  <a:lnTo>
                    <a:pt x="0" y="618381"/>
                  </a:lnTo>
                  <a:close/>
                </a:path>
              </a:pathLst>
            </a:custGeom>
            <a:solidFill>
              <a:srgbClr val="FFB515"/>
            </a:solidFill>
            <a:ln cap="sq">
              <a:noFill/>
              <a:prstDash val="sysDot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73747" cy="666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035895" y="3758852"/>
            <a:ext cx="6111136" cy="122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Why hasn’t this been solved yet?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35895" y="5226872"/>
            <a:ext cx="6488510" cy="512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4"/>
              </a:lnSpc>
            </a:pPr>
            <a:r>
              <a:rPr lang="en-US" sz="2760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❌ Lack of real-time AI personalization</a:t>
            </a:r>
          </a:p>
          <a:p>
            <a:pPr algn="l">
              <a:lnSpc>
                <a:spcPts val="3864"/>
              </a:lnSpc>
            </a:pPr>
          </a:p>
          <a:p>
            <a:pPr algn="l">
              <a:lnSpc>
                <a:spcPts val="3864"/>
              </a:lnSpc>
            </a:pPr>
            <a:r>
              <a:rPr lang="en-US" sz="2760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❌ No adaptive meal suggestions</a:t>
            </a:r>
          </a:p>
          <a:p>
            <a:pPr algn="l">
              <a:lnSpc>
                <a:spcPts val="3864"/>
              </a:lnSpc>
            </a:pPr>
          </a:p>
          <a:p>
            <a:pPr algn="l">
              <a:lnSpc>
                <a:spcPts val="3864"/>
              </a:lnSpc>
            </a:pPr>
            <a:r>
              <a:rPr lang="en-US" sz="2760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❌ User experience is boring and non-interactive</a:t>
            </a:r>
          </a:p>
          <a:p>
            <a:pPr algn="l">
              <a:lnSpc>
                <a:spcPts val="3864"/>
              </a:lnSpc>
            </a:pPr>
          </a:p>
          <a:p>
            <a:pPr algn="l">
              <a:lnSpc>
                <a:spcPts val="3864"/>
              </a:lnSpc>
            </a:pPr>
            <a:r>
              <a:rPr lang="en-US" sz="2760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❌ Nutritional science is often oversimplified</a:t>
            </a:r>
          </a:p>
          <a:p>
            <a:pPr algn="l">
              <a:lnSpc>
                <a:spcPts val="208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7411" y="7322547"/>
            <a:ext cx="16230600" cy="4605433"/>
          </a:xfrm>
          <a:custGeom>
            <a:avLst/>
            <a:gdLst/>
            <a:ahLst/>
            <a:cxnLst/>
            <a:rect r="r" b="b" t="t" l="l"/>
            <a:pathLst>
              <a:path h="4605433" w="16230600">
                <a:moveTo>
                  <a:pt x="0" y="0"/>
                </a:moveTo>
                <a:lnTo>
                  <a:pt x="16230600" y="0"/>
                </a:lnTo>
                <a:lnTo>
                  <a:pt x="16230600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2587" y="3083477"/>
            <a:ext cx="11902827" cy="467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✅ AI-powered web app for generating meal plans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✅ User profile: age, goals, preferences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✅ AI engine balances macros, calories, and taste!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✅ Beautiful dashboard with personalized suggestions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81852" y="1628448"/>
            <a:ext cx="3559639" cy="4449549"/>
          </a:xfrm>
          <a:custGeom>
            <a:avLst/>
            <a:gdLst/>
            <a:ahLst/>
            <a:cxnLst/>
            <a:rect r="r" b="b" t="t" l="l"/>
            <a:pathLst>
              <a:path h="4449549" w="3559639">
                <a:moveTo>
                  <a:pt x="0" y="0"/>
                </a:moveTo>
                <a:lnTo>
                  <a:pt x="3559639" y="0"/>
                </a:lnTo>
                <a:lnTo>
                  <a:pt x="3559639" y="4449549"/>
                </a:lnTo>
                <a:lnTo>
                  <a:pt x="0" y="4449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9673" y="283528"/>
            <a:ext cx="9708654" cy="134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86B102"/>
                </a:solidFill>
                <a:latin typeface="Luckiest Guy"/>
                <a:ea typeface="Luckiest Guy"/>
                <a:cs typeface="Luckiest Guy"/>
                <a:sym typeface="Luckiest Guy"/>
              </a:rPr>
              <a:t>Our Smart 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89711" y="1659472"/>
            <a:ext cx="7908578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"A diet that adapts to YOU!"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79218" y="1722967"/>
            <a:ext cx="5770059" cy="873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562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Frontend: </a:t>
            </a:r>
          </a:p>
          <a:p>
            <a:pPr algn="l" marL="442551" indent="-221275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 HTML5 </a:t>
            </a:r>
          </a:p>
          <a:p>
            <a:pPr algn="l" marL="442551" indent="-221275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CSS</a:t>
            </a:r>
          </a:p>
          <a:p>
            <a:pPr algn="l" marL="442551" indent="-221275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javascript</a:t>
            </a:r>
          </a:p>
          <a:p>
            <a:pPr algn="l">
              <a:lnSpc>
                <a:spcPts val="3587"/>
              </a:lnSpc>
            </a:pPr>
          </a:p>
          <a:p>
            <a:pPr algn="l">
              <a:lnSpc>
                <a:spcPts val="3587"/>
              </a:lnSpc>
            </a:pPr>
            <a:r>
              <a:rPr lang="en-US" sz="2562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B</a:t>
            </a:r>
            <a:r>
              <a:rPr lang="en-US" sz="2562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ackend:  </a:t>
            </a:r>
          </a:p>
          <a:p>
            <a:pPr algn="l" marL="442551" indent="-221275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Python </a:t>
            </a:r>
          </a:p>
          <a:p>
            <a:pPr algn="l" marL="442551" indent="-221275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Flask</a:t>
            </a:r>
          </a:p>
          <a:p>
            <a:pPr algn="l">
              <a:lnSpc>
                <a:spcPts val="2869"/>
              </a:lnSpc>
            </a:pPr>
          </a:p>
          <a:p>
            <a:pPr algn="l">
              <a:lnSpc>
                <a:spcPts val="3587"/>
              </a:lnSpc>
            </a:pPr>
            <a:r>
              <a:rPr lang="en-US" sz="2562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database:</a:t>
            </a:r>
          </a:p>
          <a:p>
            <a:pPr algn="l" marL="442551" indent="-221275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mongodb</a:t>
            </a:r>
          </a:p>
          <a:p>
            <a:pPr algn="l">
              <a:lnSpc>
                <a:spcPts val="2869"/>
              </a:lnSpc>
            </a:pPr>
          </a:p>
          <a:p>
            <a:pPr algn="l">
              <a:lnSpc>
                <a:spcPts val="3587"/>
              </a:lnSpc>
            </a:pPr>
            <a:r>
              <a:rPr lang="en-US" sz="2562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AI Engine: </a:t>
            </a:r>
          </a:p>
          <a:p>
            <a:pPr algn="just" marL="442551" indent="-221275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Custom logic (ai_meal_generator.py)</a:t>
            </a:r>
          </a:p>
          <a:p>
            <a:pPr algn="just" marL="442551" indent="-221275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machine learning</a:t>
            </a:r>
          </a:p>
          <a:p>
            <a:pPr algn="l">
              <a:lnSpc>
                <a:spcPts val="3587"/>
              </a:lnSpc>
            </a:pPr>
          </a:p>
          <a:p>
            <a:pPr algn="l">
              <a:lnSpc>
                <a:spcPts val="3587"/>
              </a:lnSpc>
            </a:pPr>
            <a:r>
              <a:rPr lang="en-US" sz="2562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Deployment: </a:t>
            </a:r>
          </a:p>
          <a:p>
            <a:pPr algn="l" marL="442551" indent="-221275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render</a:t>
            </a:r>
          </a:p>
          <a:p>
            <a:pPr algn="l">
              <a:lnSpc>
                <a:spcPts val="3587"/>
              </a:lnSpc>
            </a:pPr>
          </a:p>
          <a:p>
            <a:pPr algn="l">
              <a:lnSpc>
                <a:spcPts val="2869"/>
              </a:lnSpc>
            </a:pPr>
            <a:r>
              <a:rPr lang="en-US" sz="204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version control: </a:t>
            </a:r>
          </a:p>
          <a:p>
            <a:pPr algn="l" marL="442551" indent="-221275" lvl="1">
              <a:lnSpc>
                <a:spcPts val="2869"/>
              </a:lnSpc>
              <a:buFont typeface="Arial"/>
              <a:buChar char="•"/>
            </a:pPr>
            <a:r>
              <a:rPr lang="en-US" sz="2049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Git </a:t>
            </a:r>
          </a:p>
          <a:p>
            <a:pPr algn="l">
              <a:lnSpc>
                <a:spcPts val="3587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65218" y="4184782"/>
            <a:ext cx="4106665" cy="6362438"/>
          </a:xfrm>
          <a:custGeom>
            <a:avLst/>
            <a:gdLst/>
            <a:ahLst/>
            <a:cxnLst/>
            <a:rect r="r" b="b" t="t" l="l"/>
            <a:pathLst>
              <a:path h="6362438" w="4106665">
                <a:moveTo>
                  <a:pt x="0" y="0"/>
                </a:moveTo>
                <a:lnTo>
                  <a:pt x="4106665" y="0"/>
                </a:lnTo>
                <a:lnTo>
                  <a:pt x="4106665" y="6362438"/>
                </a:lnTo>
                <a:lnTo>
                  <a:pt x="0" y="636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3180" y="0"/>
            <a:ext cx="4483759" cy="4483759"/>
          </a:xfrm>
          <a:custGeom>
            <a:avLst/>
            <a:gdLst/>
            <a:ahLst/>
            <a:cxnLst/>
            <a:rect r="r" b="b" t="t" l="l"/>
            <a:pathLst>
              <a:path h="4483759" w="4483759">
                <a:moveTo>
                  <a:pt x="0" y="0"/>
                </a:moveTo>
                <a:lnTo>
                  <a:pt x="4483760" y="0"/>
                </a:lnTo>
                <a:lnTo>
                  <a:pt x="4483760" y="4483759"/>
                </a:lnTo>
                <a:lnTo>
                  <a:pt x="0" y="4483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5910" y="428080"/>
            <a:ext cx="14338548" cy="134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20"/>
              </a:lnSpc>
            </a:pPr>
            <a:r>
              <a:rPr lang="en-US" sz="7800">
                <a:solidFill>
                  <a:srgbClr val="86B102"/>
                </a:solidFill>
                <a:latin typeface="Luckiest Guy"/>
                <a:ea typeface="Luckiest Guy"/>
                <a:cs typeface="Luckiest Guy"/>
                <a:sym typeface="Luckiest Guy"/>
              </a:rPr>
              <a:t>Behind the Magic (Tech Stack)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4534" y="2211151"/>
            <a:ext cx="12893336" cy="97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7"/>
              </a:lnSpc>
            </a:pPr>
            <a:r>
              <a:rPr lang="en-US" sz="5641">
                <a:solidFill>
                  <a:srgbClr val="86B102"/>
                </a:solidFill>
                <a:latin typeface="Luckiest Guy"/>
                <a:ea typeface="Luckiest Guy"/>
                <a:cs typeface="Luckiest Guy"/>
                <a:sym typeface="Luckiest Guy"/>
              </a:rPr>
              <a:t>flow chart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1066611">
            <a:off x="13777299" y="1735312"/>
            <a:ext cx="538345" cy="1013135"/>
          </a:xfrm>
          <a:custGeom>
            <a:avLst/>
            <a:gdLst/>
            <a:ahLst/>
            <a:cxnLst/>
            <a:rect r="r" b="b" t="t" l="l"/>
            <a:pathLst>
              <a:path h="1013135" w="538345">
                <a:moveTo>
                  <a:pt x="538345" y="0"/>
                </a:moveTo>
                <a:lnTo>
                  <a:pt x="0" y="0"/>
                </a:lnTo>
                <a:lnTo>
                  <a:pt x="0" y="1013135"/>
                </a:lnTo>
                <a:lnTo>
                  <a:pt x="538345" y="1013135"/>
                </a:lnTo>
                <a:lnTo>
                  <a:pt x="53834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71613" y="3450936"/>
            <a:ext cx="2123995" cy="876886"/>
          </a:xfrm>
          <a:custGeom>
            <a:avLst/>
            <a:gdLst/>
            <a:ahLst/>
            <a:cxnLst/>
            <a:rect r="r" b="b" t="t" l="l"/>
            <a:pathLst>
              <a:path h="876886" w="2123995">
                <a:moveTo>
                  <a:pt x="0" y="0"/>
                </a:moveTo>
                <a:lnTo>
                  <a:pt x="2123995" y="0"/>
                </a:lnTo>
                <a:lnTo>
                  <a:pt x="2123995" y="876886"/>
                </a:lnTo>
                <a:lnTo>
                  <a:pt x="0" y="876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661626">
            <a:off x="9985203" y="4472992"/>
            <a:ext cx="1097257" cy="656359"/>
          </a:xfrm>
          <a:custGeom>
            <a:avLst/>
            <a:gdLst/>
            <a:ahLst/>
            <a:cxnLst/>
            <a:rect r="r" b="b" t="t" l="l"/>
            <a:pathLst>
              <a:path h="656359" w="1097257">
                <a:moveTo>
                  <a:pt x="0" y="0"/>
                </a:moveTo>
                <a:lnTo>
                  <a:pt x="1097257" y="0"/>
                </a:lnTo>
                <a:lnTo>
                  <a:pt x="1097257" y="656359"/>
                </a:lnTo>
                <a:lnTo>
                  <a:pt x="0" y="656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71613" y="6928201"/>
            <a:ext cx="2123995" cy="876886"/>
          </a:xfrm>
          <a:custGeom>
            <a:avLst/>
            <a:gdLst/>
            <a:ahLst/>
            <a:cxnLst/>
            <a:rect r="r" b="b" t="t" l="l"/>
            <a:pathLst>
              <a:path h="876886" w="2123995">
                <a:moveTo>
                  <a:pt x="0" y="0"/>
                </a:moveTo>
                <a:lnTo>
                  <a:pt x="2123995" y="0"/>
                </a:lnTo>
                <a:lnTo>
                  <a:pt x="2123995" y="876886"/>
                </a:lnTo>
                <a:lnTo>
                  <a:pt x="0" y="876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71613" y="5114191"/>
            <a:ext cx="2123995" cy="876886"/>
          </a:xfrm>
          <a:custGeom>
            <a:avLst/>
            <a:gdLst/>
            <a:ahLst/>
            <a:cxnLst/>
            <a:rect r="r" b="b" t="t" l="l"/>
            <a:pathLst>
              <a:path h="876886" w="2123995">
                <a:moveTo>
                  <a:pt x="0" y="0"/>
                </a:moveTo>
                <a:lnTo>
                  <a:pt x="2123995" y="0"/>
                </a:lnTo>
                <a:lnTo>
                  <a:pt x="2123995" y="876886"/>
                </a:lnTo>
                <a:lnTo>
                  <a:pt x="0" y="876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69527">
            <a:off x="10004699" y="6247648"/>
            <a:ext cx="1058264" cy="633034"/>
          </a:xfrm>
          <a:custGeom>
            <a:avLst/>
            <a:gdLst/>
            <a:ahLst/>
            <a:cxnLst/>
            <a:rect r="r" b="b" t="t" l="l"/>
            <a:pathLst>
              <a:path h="633034" w="1058264">
                <a:moveTo>
                  <a:pt x="0" y="0"/>
                </a:moveTo>
                <a:lnTo>
                  <a:pt x="1058264" y="0"/>
                </a:lnTo>
                <a:lnTo>
                  <a:pt x="1058264" y="633035"/>
                </a:lnTo>
                <a:lnTo>
                  <a:pt x="0" y="633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7501" y="8783048"/>
            <a:ext cx="2123995" cy="876886"/>
          </a:xfrm>
          <a:custGeom>
            <a:avLst/>
            <a:gdLst/>
            <a:ahLst/>
            <a:cxnLst/>
            <a:rect r="r" b="b" t="t" l="l"/>
            <a:pathLst>
              <a:path h="876886" w="2123995">
                <a:moveTo>
                  <a:pt x="0" y="0"/>
                </a:moveTo>
                <a:lnTo>
                  <a:pt x="2123995" y="0"/>
                </a:lnTo>
                <a:lnTo>
                  <a:pt x="2123995" y="876886"/>
                </a:lnTo>
                <a:lnTo>
                  <a:pt x="0" y="876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269527">
            <a:off x="10037566" y="8091568"/>
            <a:ext cx="1058264" cy="633034"/>
          </a:xfrm>
          <a:custGeom>
            <a:avLst/>
            <a:gdLst/>
            <a:ahLst/>
            <a:cxnLst/>
            <a:rect r="r" b="b" t="t" l="l"/>
            <a:pathLst>
              <a:path h="633034" w="1058264">
                <a:moveTo>
                  <a:pt x="0" y="0"/>
                </a:moveTo>
                <a:lnTo>
                  <a:pt x="1058264" y="0"/>
                </a:lnTo>
                <a:lnTo>
                  <a:pt x="1058264" y="633034"/>
                </a:lnTo>
                <a:lnTo>
                  <a:pt x="0" y="633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774063" y="3735497"/>
            <a:ext cx="1919093" cy="27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573">
                <a:solidFill>
                  <a:srgbClr val="7F5939"/>
                </a:solidFill>
                <a:latin typeface="Luckiest Guy"/>
                <a:ea typeface="Luckiest Guy"/>
                <a:cs typeface="Luckiest Guy"/>
                <a:sym typeface="Luckiest Guy"/>
              </a:rPr>
              <a:t>User Inputs Profile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84623" y="5397872"/>
            <a:ext cx="897974" cy="27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573">
                <a:solidFill>
                  <a:srgbClr val="7F5939"/>
                </a:solidFill>
                <a:latin typeface="Luckiest Guy"/>
                <a:ea typeface="Luckiest Guy"/>
                <a:cs typeface="Luckiest Guy"/>
                <a:sym typeface="Luckiest Guy"/>
              </a:rPr>
              <a:t>Ai engine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71403" y="7063770"/>
            <a:ext cx="1524723" cy="54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573">
                <a:solidFill>
                  <a:srgbClr val="7F5939"/>
                </a:solidFill>
                <a:latin typeface="Luckiest Guy"/>
                <a:ea typeface="Luckiest Guy"/>
                <a:cs typeface="Luckiest Guy"/>
                <a:sym typeface="Luckiest Guy"/>
              </a:rPr>
              <a:t>generate meal </a:t>
            </a:r>
          </a:p>
          <a:p>
            <a:pPr algn="ctr">
              <a:lnSpc>
                <a:spcPts val="2202"/>
              </a:lnSpc>
            </a:pPr>
            <a:r>
              <a:rPr lang="en-US" sz="1573">
                <a:solidFill>
                  <a:srgbClr val="7F5939"/>
                </a:solidFill>
                <a:latin typeface="Luckiest Guy"/>
                <a:ea typeface="Luckiest Guy"/>
                <a:cs typeface="Luckiest Guy"/>
                <a:sym typeface="Luckiest Guy"/>
              </a:rPr>
              <a:t>plans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58634" y="8930084"/>
            <a:ext cx="1081728" cy="54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573">
                <a:solidFill>
                  <a:srgbClr val="7F5939"/>
                </a:solidFill>
                <a:latin typeface="Luckiest Guy"/>
                <a:ea typeface="Luckiest Guy"/>
                <a:cs typeface="Luckiest Guy"/>
                <a:sym typeface="Luckiest Guy"/>
              </a:rPr>
              <a:t>display in </a:t>
            </a:r>
          </a:p>
          <a:p>
            <a:pPr algn="ctr">
              <a:lnSpc>
                <a:spcPts val="2202"/>
              </a:lnSpc>
            </a:pPr>
            <a:r>
              <a:rPr lang="en-US" sz="1573">
                <a:solidFill>
                  <a:srgbClr val="7F5939"/>
                </a:solidFill>
                <a:latin typeface="Luckiest Guy"/>
                <a:ea typeface="Luckiest Guy"/>
                <a:cs typeface="Luckiest Guy"/>
                <a:sym typeface="Luckiest Guy"/>
              </a:rPr>
              <a:t>dashboard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038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89697" y="866775"/>
            <a:ext cx="139305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86B102"/>
                </a:solidFill>
                <a:latin typeface="Luckiest Guy"/>
                <a:ea typeface="Luckiest Guy"/>
                <a:cs typeface="Luckiest Guy"/>
                <a:sym typeface="Luckiest Guy"/>
              </a:rPr>
              <a:t>Feature Highlights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1066611">
            <a:off x="13831684" y="455795"/>
            <a:ext cx="581652" cy="1094636"/>
          </a:xfrm>
          <a:custGeom>
            <a:avLst/>
            <a:gdLst/>
            <a:ahLst/>
            <a:cxnLst/>
            <a:rect r="r" b="b" t="t" l="l"/>
            <a:pathLst>
              <a:path h="1094636" w="581652">
                <a:moveTo>
                  <a:pt x="581651" y="0"/>
                </a:moveTo>
                <a:lnTo>
                  <a:pt x="0" y="0"/>
                </a:lnTo>
                <a:lnTo>
                  <a:pt x="0" y="1094636"/>
                </a:lnTo>
                <a:lnTo>
                  <a:pt x="581651" y="1094636"/>
                </a:lnTo>
                <a:lnTo>
                  <a:pt x="5816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78468" y="3667931"/>
            <a:ext cx="4180746" cy="6103279"/>
          </a:xfrm>
          <a:custGeom>
            <a:avLst/>
            <a:gdLst/>
            <a:ahLst/>
            <a:cxnLst/>
            <a:rect r="r" b="b" t="t" l="l"/>
            <a:pathLst>
              <a:path h="6103279" w="4180746">
                <a:moveTo>
                  <a:pt x="0" y="0"/>
                </a:moveTo>
                <a:lnTo>
                  <a:pt x="4180746" y="0"/>
                </a:lnTo>
                <a:lnTo>
                  <a:pt x="4180746" y="6103279"/>
                </a:lnTo>
                <a:lnTo>
                  <a:pt x="0" y="6103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97990" y="2244724"/>
          <a:ext cx="9255909" cy="6103279"/>
        </p:xfrm>
        <a:graphic>
          <a:graphicData uri="http://schemas.openxmlformats.org/drawingml/2006/table">
            <a:tbl>
              <a:tblPr/>
              <a:tblGrid>
                <a:gridCol w="1771158"/>
                <a:gridCol w="1069250"/>
                <a:gridCol w="1069250"/>
                <a:gridCol w="1069250"/>
                <a:gridCol w="1069250"/>
                <a:gridCol w="1069250"/>
                <a:gridCol w="1069250"/>
                <a:gridCol w="1069250"/>
              </a:tblGrid>
              <a:tr h="10172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</a:tr>
              <a:tr h="10172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Week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</a:tr>
              <a:tr h="10172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Week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</a:tr>
              <a:tr h="10172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Week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</a:tr>
              <a:tr h="10172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Week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</a:tr>
              <a:tr h="10172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뉴요커"/>
                          <a:ea typeface="뉴요커"/>
                          <a:cs typeface="뉴요커"/>
                          <a:sym typeface="뉴요커"/>
                        </a:rPr>
                        <a:t>Week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7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85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056366" y="3734606"/>
            <a:ext cx="14405869" cy="356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2"/>
              </a:lnSpc>
            </a:pPr>
            <a:r>
              <a:rPr lang="en-US" sz="260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🔐 Profile-based meal planning</a:t>
            </a:r>
          </a:p>
          <a:p>
            <a:pPr algn="l">
              <a:lnSpc>
                <a:spcPts val="2392"/>
              </a:lnSpc>
            </a:pPr>
          </a:p>
          <a:p>
            <a:pPr algn="l">
              <a:lnSpc>
                <a:spcPts val="2392"/>
              </a:lnSpc>
            </a:pPr>
            <a:r>
              <a:rPr lang="en-US" sz="260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🤖 AI-generated smart meals</a:t>
            </a:r>
          </a:p>
          <a:p>
            <a:pPr algn="l">
              <a:lnSpc>
                <a:spcPts val="2392"/>
              </a:lnSpc>
            </a:pPr>
          </a:p>
          <a:p>
            <a:pPr algn="l">
              <a:lnSpc>
                <a:spcPts val="2392"/>
              </a:lnSpc>
            </a:pPr>
            <a:r>
              <a:rPr lang="en-US" sz="260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📊 Interactive Dashboard</a:t>
            </a:r>
          </a:p>
          <a:p>
            <a:pPr algn="l">
              <a:lnSpc>
                <a:spcPts val="2392"/>
              </a:lnSpc>
            </a:pPr>
          </a:p>
          <a:p>
            <a:pPr algn="l">
              <a:lnSpc>
                <a:spcPts val="2392"/>
              </a:lnSpc>
            </a:pPr>
            <a:r>
              <a:rPr lang="en-US" sz="260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🧘 Healthy + Tasty options</a:t>
            </a:r>
          </a:p>
          <a:p>
            <a:pPr algn="l">
              <a:lnSpc>
                <a:spcPts val="2392"/>
              </a:lnSpc>
            </a:pPr>
          </a:p>
          <a:p>
            <a:pPr algn="l">
              <a:lnSpc>
                <a:spcPts val="2392"/>
              </a:lnSpc>
            </a:pPr>
            <a:r>
              <a:rPr lang="en-US" sz="260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✨ Clean, responsive design</a:t>
            </a:r>
          </a:p>
          <a:p>
            <a:pPr algn="l">
              <a:lnSpc>
                <a:spcPts val="2392"/>
              </a:lnSpc>
            </a:pPr>
          </a:p>
          <a:p>
            <a:pPr algn="l">
              <a:lnSpc>
                <a:spcPts val="2392"/>
              </a:lnSpc>
            </a:pPr>
            <a:r>
              <a:rPr lang="en-US" sz="260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📦 Easy to deploy &amp; extend</a:t>
            </a:r>
          </a:p>
          <a:p>
            <a:pPr algn="l">
              <a:lnSpc>
                <a:spcPts val="2392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18791" y="444310"/>
            <a:ext cx="1934825" cy="1168781"/>
          </a:xfrm>
          <a:custGeom>
            <a:avLst/>
            <a:gdLst/>
            <a:ahLst/>
            <a:cxnLst/>
            <a:rect r="r" b="b" t="t" l="l"/>
            <a:pathLst>
              <a:path h="1168781" w="1934825">
                <a:moveTo>
                  <a:pt x="0" y="0"/>
                </a:moveTo>
                <a:lnTo>
                  <a:pt x="1934825" y="0"/>
                </a:lnTo>
                <a:lnTo>
                  <a:pt x="1934825" y="1168780"/>
                </a:lnTo>
                <a:lnTo>
                  <a:pt x="0" y="1168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246236">
            <a:off x="-3129632" y="8064653"/>
            <a:ext cx="5169646" cy="2984739"/>
          </a:xfrm>
          <a:custGeom>
            <a:avLst/>
            <a:gdLst/>
            <a:ahLst/>
            <a:cxnLst/>
            <a:rect r="r" b="b" t="t" l="l"/>
            <a:pathLst>
              <a:path h="2984739" w="5169646">
                <a:moveTo>
                  <a:pt x="0" y="0"/>
                </a:moveTo>
                <a:lnTo>
                  <a:pt x="5169646" y="0"/>
                </a:lnTo>
                <a:lnTo>
                  <a:pt x="5169646" y="2984738"/>
                </a:lnTo>
                <a:lnTo>
                  <a:pt x="0" y="29847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9697" y="3204375"/>
            <a:ext cx="927113" cy="927113"/>
          </a:xfrm>
          <a:custGeom>
            <a:avLst/>
            <a:gdLst/>
            <a:ahLst/>
            <a:cxnLst/>
            <a:rect r="r" b="b" t="t" l="l"/>
            <a:pathLst>
              <a:path h="927113" w="927113">
                <a:moveTo>
                  <a:pt x="0" y="0"/>
                </a:moveTo>
                <a:lnTo>
                  <a:pt x="927112" y="0"/>
                </a:lnTo>
                <a:lnTo>
                  <a:pt x="927112" y="927112"/>
                </a:lnTo>
                <a:lnTo>
                  <a:pt x="0" y="9271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05303">
            <a:off x="-1425613" y="-989619"/>
            <a:ext cx="5186446" cy="2994439"/>
          </a:xfrm>
          <a:custGeom>
            <a:avLst/>
            <a:gdLst/>
            <a:ahLst/>
            <a:cxnLst/>
            <a:rect r="r" b="b" t="t" l="l"/>
            <a:pathLst>
              <a:path h="2994439" w="5186446">
                <a:moveTo>
                  <a:pt x="0" y="0"/>
                </a:moveTo>
                <a:lnTo>
                  <a:pt x="5186446" y="0"/>
                </a:lnTo>
                <a:lnTo>
                  <a:pt x="5186446" y="2994438"/>
                </a:lnTo>
                <a:lnTo>
                  <a:pt x="0" y="299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9455" y="763954"/>
            <a:ext cx="11485303" cy="9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7D921C"/>
                </a:solidFill>
                <a:latin typeface="Luckiest Guy"/>
                <a:ea typeface="Luckiest Guy"/>
                <a:cs typeface="Luckiest Guy"/>
                <a:sym typeface="Luckiest Guy"/>
              </a:rPr>
              <a:t> App Glimpses (Screenshots)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47698" y="8467417"/>
            <a:ext cx="2003442" cy="1210231"/>
          </a:xfrm>
          <a:custGeom>
            <a:avLst/>
            <a:gdLst/>
            <a:ahLst/>
            <a:cxnLst/>
            <a:rect r="r" b="b" t="t" l="l"/>
            <a:pathLst>
              <a:path h="1210231" w="2003442">
                <a:moveTo>
                  <a:pt x="0" y="0"/>
                </a:moveTo>
                <a:lnTo>
                  <a:pt x="2003443" y="0"/>
                </a:lnTo>
                <a:lnTo>
                  <a:pt x="2003443" y="1210231"/>
                </a:lnTo>
                <a:lnTo>
                  <a:pt x="0" y="1210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04852">
            <a:off x="985114" y="553617"/>
            <a:ext cx="373442" cy="702797"/>
          </a:xfrm>
          <a:custGeom>
            <a:avLst/>
            <a:gdLst/>
            <a:ahLst/>
            <a:cxnLst/>
            <a:rect r="r" b="b" t="t" l="l"/>
            <a:pathLst>
              <a:path h="702797" w="373442">
                <a:moveTo>
                  <a:pt x="0" y="0"/>
                </a:moveTo>
                <a:lnTo>
                  <a:pt x="373442" y="0"/>
                </a:lnTo>
                <a:lnTo>
                  <a:pt x="373442" y="702797"/>
                </a:lnTo>
                <a:lnTo>
                  <a:pt x="0" y="7027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17918">
            <a:off x="-52464" y="7833463"/>
            <a:ext cx="1812455" cy="3661525"/>
          </a:xfrm>
          <a:custGeom>
            <a:avLst/>
            <a:gdLst/>
            <a:ahLst/>
            <a:cxnLst/>
            <a:rect r="r" b="b" t="t" l="l"/>
            <a:pathLst>
              <a:path h="3661525" w="1812455">
                <a:moveTo>
                  <a:pt x="0" y="0"/>
                </a:moveTo>
                <a:lnTo>
                  <a:pt x="1812455" y="0"/>
                </a:lnTo>
                <a:lnTo>
                  <a:pt x="1812455" y="3661525"/>
                </a:lnTo>
                <a:lnTo>
                  <a:pt x="0" y="3661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661180">
            <a:off x="13978498" y="-1262682"/>
            <a:ext cx="4483759" cy="4483759"/>
          </a:xfrm>
          <a:custGeom>
            <a:avLst/>
            <a:gdLst/>
            <a:ahLst/>
            <a:cxnLst/>
            <a:rect r="r" b="b" t="t" l="l"/>
            <a:pathLst>
              <a:path h="4483759" w="4483759">
                <a:moveTo>
                  <a:pt x="4483759" y="0"/>
                </a:moveTo>
                <a:lnTo>
                  <a:pt x="0" y="0"/>
                </a:lnTo>
                <a:lnTo>
                  <a:pt x="0" y="4483759"/>
                </a:lnTo>
                <a:lnTo>
                  <a:pt x="4483759" y="4483759"/>
                </a:lnTo>
                <a:lnTo>
                  <a:pt x="448375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859365"/>
            <a:ext cx="3662143" cy="4237401"/>
          </a:xfrm>
          <a:custGeom>
            <a:avLst/>
            <a:gdLst/>
            <a:ahLst/>
            <a:cxnLst/>
            <a:rect r="r" b="b" t="t" l="l"/>
            <a:pathLst>
              <a:path h="4237401" w="3662143">
                <a:moveTo>
                  <a:pt x="0" y="0"/>
                </a:moveTo>
                <a:lnTo>
                  <a:pt x="3662143" y="0"/>
                </a:lnTo>
                <a:lnTo>
                  <a:pt x="3662143" y="4237401"/>
                </a:lnTo>
                <a:lnTo>
                  <a:pt x="0" y="42374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84217" t="-5520" r="-82487" b="-2413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69192" y="5958897"/>
            <a:ext cx="3062773" cy="4203579"/>
          </a:xfrm>
          <a:custGeom>
            <a:avLst/>
            <a:gdLst/>
            <a:ahLst/>
            <a:cxnLst/>
            <a:rect r="r" b="b" t="t" l="l"/>
            <a:pathLst>
              <a:path h="4203579" w="3062773">
                <a:moveTo>
                  <a:pt x="0" y="0"/>
                </a:moveTo>
                <a:lnTo>
                  <a:pt x="3062773" y="0"/>
                </a:lnTo>
                <a:lnTo>
                  <a:pt x="3062773" y="4203579"/>
                </a:lnTo>
                <a:lnTo>
                  <a:pt x="0" y="420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83086" t="-9211" r="-8338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62107" y="1734920"/>
            <a:ext cx="2244859" cy="3746693"/>
          </a:xfrm>
          <a:custGeom>
            <a:avLst/>
            <a:gdLst/>
            <a:ahLst/>
            <a:cxnLst/>
            <a:rect r="r" b="b" t="t" l="l"/>
            <a:pathLst>
              <a:path h="3746693" w="2244859">
                <a:moveTo>
                  <a:pt x="0" y="0"/>
                </a:moveTo>
                <a:lnTo>
                  <a:pt x="2244859" y="0"/>
                </a:lnTo>
                <a:lnTo>
                  <a:pt x="2244859" y="3746693"/>
                </a:lnTo>
                <a:lnTo>
                  <a:pt x="0" y="37466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8850" t="0" r="-731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78032" y="2555504"/>
            <a:ext cx="4245058" cy="3403393"/>
          </a:xfrm>
          <a:custGeom>
            <a:avLst/>
            <a:gdLst/>
            <a:ahLst/>
            <a:cxnLst/>
            <a:rect r="r" b="b" t="t" l="l"/>
            <a:pathLst>
              <a:path h="3403393" w="4245058">
                <a:moveTo>
                  <a:pt x="0" y="0"/>
                </a:moveTo>
                <a:lnTo>
                  <a:pt x="4245058" y="0"/>
                </a:lnTo>
                <a:lnTo>
                  <a:pt x="4245058" y="3403393"/>
                </a:lnTo>
                <a:lnTo>
                  <a:pt x="0" y="34033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1344" t="0" r="-2118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59672" y="6317338"/>
            <a:ext cx="5462690" cy="3751595"/>
          </a:xfrm>
          <a:custGeom>
            <a:avLst/>
            <a:gdLst/>
            <a:ahLst/>
            <a:cxnLst/>
            <a:rect r="r" b="b" t="t" l="l"/>
            <a:pathLst>
              <a:path h="3751595" w="5462690">
                <a:moveTo>
                  <a:pt x="0" y="0"/>
                </a:moveTo>
                <a:lnTo>
                  <a:pt x="5462690" y="0"/>
                </a:lnTo>
                <a:lnTo>
                  <a:pt x="5462690" y="3751595"/>
                </a:lnTo>
                <a:lnTo>
                  <a:pt x="0" y="375159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1723" t="-646" r="-1115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4804778" y="2675819"/>
            <a:ext cx="1143395" cy="683958"/>
          </a:xfrm>
          <a:custGeom>
            <a:avLst/>
            <a:gdLst/>
            <a:ahLst/>
            <a:cxnLst/>
            <a:rect r="r" b="b" t="t" l="l"/>
            <a:pathLst>
              <a:path h="683958" w="1143395">
                <a:moveTo>
                  <a:pt x="0" y="683959"/>
                </a:moveTo>
                <a:lnTo>
                  <a:pt x="1143395" y="683959"/>
                </a:lnTo>
                <a:lnTo>
                  <a:pt x="1143395" y="0"/>
                </a:lnTo>
                <a:lnTo>
                  <a:pt x="0" y="0"/>
                </a:lnTo>
                <a:lnTo>
                  <a:pt x="0" y="683959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25796" y="7204706"/>
            <a:ext cx="1143395" cy="683958"/>
          </a:xfrm>
          <a:custGeom>
            <a:avLst/>
            <a:gdLst/>
            <a:ahLst/>
            <a:cxnLst/>
            <a:rect r="r" b="b" t="t" l="l"/>
            <a:pathLst>
              <a:path h="683958" w="1143395">
                <a:moveTo>
                  <a:pt x="0" y="0"/>
                </a:moveTo>
                <a:lnTo>
                  <a:pt x="1143396" y="0"/>
                </a:lnTo>
                <a:lnTo>
                  <a:pt x="1143396" y="683959"/>
                </a:lnTo>
                <a:lnTo>
                  <a:pt x="0" y="68395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1506521">
            <a:off x="8398058" y="1965130"/>
            <a:ext cx="1143395" cy="683958"/>
          </a:xfrm>
          <a:custGeom>
            <a:avLst/>
            <a:gdLst/>
            <a:ahLst/>
            <a:cxnLst/>
            <a:rect r="r" b="b" t="t" l="l"/>
            <a:pathLst>
              <a:path h="683958" w="1143395">
                <a:moveTo>
                  <a:pt x="0" y="683959"/>
                </a:moveTo>
                <a:lnTo>
                  <a:pt x="1143395" y="683959"/>
                </a:lnTo>
                <a:lnTo>
                  <a:pt x="1143395" y="0"/>
                </a:lnTo>
                <a:lnTo>
                  <a:pt x="0" y="0"/>
                </a:lnTo>
                <a:lnTo>
                  <a:pt x="0" y="683959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699999">
            <a:off x="8906334" y="6383301"/>
            <a:ext cx="1143395" cy="683958"/>
          </a:xfrm>
          <a:custGeom>
            <a:avLst/>
            <a:gdLst/>
            <a:ahLst/>
            <a:cxnLst/>
            <a:rect r="r" b="b" t="t" l="l"/>
            <a:pathLst>
              <a:path h="683958" w="1143395">
                <a:moveTo>
                  <a:pt x="0" y="0"/>
                </a:moveTo>
                <a:lnTo>
                  <a:pt x="1143396" y="0"/>
                </a:lnTo>
                <a:lnTo>
                  <a:pt x="1143396" y="683958"/>
                </a:lnTo>
                <a:lnTo>
                  <a:pt x="0" y="6839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3744007">
            <a:off x="13719320" y="5072155"/>
            <a:ext cx="1143395" cy="683958"/>
          </a:xfrm>
          <a:custGeom>
            <a:avLst/>
            <a:gdLst/>
            <a:ahLst/>
            <a:cxnLst/>
            <a:rect r="r" b="b" t="t" l="l"/>
            <a:pathLst>
              <a:path h="683958" w="1143395">
                <a:moveTo>
                  <a:pt x="0" y="683959"/>
                </a:moveTo>
                <a:lnTo>
                  <a:pt x="1143395" y="683959"/>
                </a:lnTo>
                <a:lnTo>
                  <a:pt x="1143395" y="0"/>
                </a:lnTo>
                <a:lnTo>
                  <a:pt x="0" y="0"/>
                </a:lnTo>
                <a:lnTo>
                  <a:pt x="0" y="683959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791786" y="5443513"/>
            <a:ext cx="1422053" cy="38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b="true" sz="2234" i="true" u="sng">
                <a:solidFill>
                  <a:srgbClr val="7D921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either one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30636" y="1917855"/>
            <a:ext cx="385807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i="true" u="sng">
                <a:solidFill>
                  <a:srgbClr val="7D921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either one will guide you 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038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4969" y="8673910"/>
            <a:ext cx="1934825" cy="1168781"/>
          </a:xfrm>
          <a:custGeom>
            <a:avLst/>
            <a:gdLst/>
            <a:ahLst/>
            <a:cxnLst/>
            <a:rect r="r" b="b" t="t" l="l"/>
            <a:pathLst>
              <a:path h="1168781" w="1934825">
                <a:moveTo>
                  <a:pt x="0" y="0"/>
                </a:moveTo>
                <a:lnTo>
                  <a:pt x="1934825" y="0"/>
                </a:lnTo>
                <a:lnTo>
                  <a:pt x="1934825" y="1168780"/>
                </a:lnTo>
                <a:lnTo>
                  <a:pt x="0" y="116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2612">
            <a:off x="13808900" y="-1935432"/>
            <a:ext cx="6704437" cy="3870863"/>
          </a:xfrm>
          <a:custGeom>
            <a:avLst/>
            <a:gdLst/>
            <a:ahLst/>
            <a:cxnLst/>
            <a:rect r="r" b="b" t="t" l="l"/>
            <a:pathLst>
              <a:path h="3870863" w="6704437">
                <a:moveTo>
                  <a:pt x="0" y="0"/>
                </a:moveTo>
                <a:lnTo>
                  <a:pt x="6704436" y="0"/>
                </a:lnTo>
                <a:lnTo>
                  <a:pt x="6704436" y="3870864"/>
                </a:lnTo>
                <a:lnTo>
                  <a:pt x="0" y="3870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32347" y="497839"/>
            <a:ext cx="13023306" cy="7645210"/>
          </a:xfrm>
          <a:custGeom>
            <a:avLst/>
            <a:gdLst/>
            <a:ahLst/>
            <a:cxnLst/>
            <a:rect r="r" b="b" t="t" l="l"/>
            <a:pathLst>
              <a:path h="7645210" w="13023306">
                <a:moveTo>
                  <a:pt x="0" y="0"/>
                </a:moveTo>
                <a:lnTo>
                  <a:pt x="13023306" y="0"/>
                </a:lnTo>
                <a:lnTo>
                  <a:pt x="13023306" y="7645210"/>
                </a:lnTo>
                <a:lnTo>
                  <a:pt x="0" y="76452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55125" y="7006922"/>
            <a:ext cx="8983715" cy="308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</a:pPr>
            <a:r>
              <a:rPr lang="en-US" sz="227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🌱 Let’s make it even healthier, smarter, and cooler!</a:t>
            </a:r>
          </a:p>
          <a:p>
            <a:pPr algn="l">
              <a:lnSpc>
                <a:spcPts val="2089"/>
              </a:lnSpc>
            </a:pPr>
          </a:p>
          <a:p>
            <a:pPr algn="l">
              <a:lnSpc>
                <a:spcPts val="2089"/>
              </a:lnSpc>
            </a:pPr>
            <a:r>
              <a:rPr lang="en-US" sz="227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📱 Launch mobile app (React Native / Flutter)</a:t>
            </a:r>
          </a:p>
          <a:p>
            <a:pPr algn="l">
              <a:lnSpc>
                <a:spcPts val="2089"/>
              </a:lnSpc>
            </a:pPr>
          </a:p>
          <a:p>
            <a:pPr algn="l">
              <a:lnSpc>
                <a:spcPts val="2089"/>
              </a:lnSpc>
            </a:pPr>
            <a:r>
              <a:rPr lang="en-US" sz="227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🧠 Connect with smartwatches (Fitbit, Apple Health)</a:t>
            </a:r>
          </a:p>
          <a:p>
            <a:pPr algn="l">
              <a:lnSpc>
                <a:spcPts val="2089"/>
              </a:lnSpc>
            </a:pPr>
          </a:p>
          <a:p>
            <a:pPr algn="l">
              <a:lnSpc>
                <a:spcPts val="2089"/>
              </a:lnSpc>
            </a:pPr>
            <a:r>
              <a:rPr lang="en-US" sz="227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🧬 Auto-adapt plans based on health metrics</a:t>
            </a:r>
          </a:p>
          <a:p>
            <a:pPr algn="l">
              <a:lnSpc>
                <a:spcPts val="2089"/>
              </a:lnSpc>
            </a:pPr>
          </a:p>
          <a:p>
            <a:pPr algn="l">
              <a:lnSpc>
                <a:spcPts val="2089"/>
              </a:lnSpc>
            </a:pPr>
            <a:r>
              <a:rPr lang="en-US" sz="227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📷 Scan food via camera (image recognition)</a:t>
            </a:r>
          </a:p>
          <a:p>
            <a:pPr algn="l">
              <a:lnSpc>
                <a:spcPts val="2089"/>
              </a:lnSpc>
            </a:pPr>
          </a:p>
          <a:p>
            <a:pPr algn="l">
              <a:lnSpc>
                <a:spcPts val="2089"/>
              </a:lnSpc>
            </a:pPr>
            <a:r>
              <a:rPr lang="en-US" sz="2270">
                <a:solidFill>
                  <a:srgbClr val="75493A"/>
                </a:solidFill>
                <a:latin typeface="Luckiest Guy"/>
                <a:ea typeface="Luckiest Guy"/>
                <a:cs typeface="Luckiest Guy"/>
                <a:sym typeface="Luckiest Guy"/>
              </a:rPr>
              <a:t>🎙️ Add voice input &amp; chatbot for lazy days 😅</a:t>
            </a:r>
          </a:p>
          <a:p>
            <a:pPr algn="l">
              <a:lnSpc>
                <a:spcPts val="182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-1227127">
            <a:off x="14482636" y="1777668"/>
            <a:ext cx="496667" cy="934699"/>
          </a:xfrm>
          <a:custGeom>
            <a:avLst/>
            <a:gdLst/>
            <a:ahLst/>
            <a:cxnLst/>
            <a:rect r="r" b="b" t="t" l="l"/>
            <a:pathLst>
              <a:path h="934699" w="496667">
                <a:moveTo>
                  <a:pt x="496667" y="0"/>
                </a:moveTo>
                <a:lnTo>
                  <a:pt x="0" y="0"/>
                </a:lnTo>
                <a:lnTo>
                  <a:pt x="0" y="934699"/>
                </a:lnTo>
                <a:lnTo>
                  <a:pt x="496667" y="934699"/>
                </a:lnTo>
                <a:lnTo>
                  <a:pt x="49666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296565">
            <a:off x="2082721" y="2528506"/>
            <a:ext cx="13930531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9EED2"/>
                </a:solidFill>
                <a:latin typeface="Luckiest Guy"/>
                <a:ea typeface="Luckiest Guy"/>
                <a:cs typeface="Luckiest Guy"/>
                <a:sym typeface="Luckiest Guy"/>
              </a:rPr>
              <a:t> What’s Next? (Future Upgrades)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082709">
            <a:off x="14699286" y="6243014"/>
            <a:ext cx="5427515" cy="6030572"/>
          </a:xfrm>
          <a:custGeom>
            <a:avLst/>
            <a:gdLst/>
            <a:ahLst/>
            <a:cxnLst/>
            <a:rect r="r" b="b" t="t" l="l"/>
            <a:pathLst>
              <a:path h="6030572" w="5427515">
                <a:moveTo>
                  <a:pt x="0" y="0"/>
                </a:moveTo>
                <a:lnTo>
                  <a:pt x="5427515" y="0"/>
                </a:lnTo>
                <a:lnTo>
                  <a:pt x="5427515" y="6030572"/>
                </a:lnTo>
                <a:lnTo>
                  <a:pt x="0" y="60305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48401">
            <a:off x="-2563848" y="-2254960"/>
            <a:ext cx="5998411" cy="5998411"/>
          </a:xfrm>
          <a:custGeom>
            <a:avLst/>
            <a:gdLst/>
            <a:ahLst/>
            <a:cxnLst/>
            <a:rect r="r" b="b" t="t" l="l"/>
            <a:pathLst>
              <a:path h="5998411" w="5998411">
                <a:moveTo>
                  <a:pt x="0" y="0"/>
                </a:moveTo>
                <a:lnTo>
                  <a:pt x="5998410" y="0"/>
                </a:lnTo>
                <a:lnTo>
                  <a:pt x="5998410" y="5998411"/>
                </a:lnTo>
                <a:lnTo>
                  <a:pt x="0" y="59984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038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2342746">
            <a:off x="-2323518" y="8444726"/>
            <a:ext cx="6704437" cy="3870863"/>
          </a:xfrm>
          <a:custGeom>
            <a:avLst/>
            <a:gdLst/>
            <a:ahLst/>
            <a:cxnLst/>
            <a:rect r="r" b="b" t="t" l="l"/>
            <a:pathLst>
              <a:path h="3870863" w="6704437">
                <a:moveTo>
                  <a:pt x="0" y="3870863"/>
                </a:moveTo>
                <a:lnTo>
                  <a:pt x="6704436" y="3870863"/>
                </a:lnTo>
                <a:lnTo>
                  <a:pt x="6704436" y="0"/>
                </a:lnTo>
                <a:lnTo>
                  <a:pt x="0" y="0"/>
                </a:lnTo>
                <a:lnTo>
                  <a:pt x="0" y="38708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2443" y="8421203"/>
            <a:ext cx="1934825" cy="1168781"/>
          </a:xfrm>
          <a:custGeom>
            <a:avLst/>
            <a:gdLst/>
            <a:ahLst/>
            <a:cxnLst/>
            <a:rect r="r" b="b" t="t" l="l"/>
            <a:pathLst>
              <a:path h="1168781" w="1934825">
                <a:moveTo>
                  <a:pt x="0" y="0"/>
                </a:moveTo>
                <a:lnTo>
                  <a:pt x="1934825" y="0"/>
                </a:lnTo>
                <a:lnTo>
                  <a:pt x="1934825" y="1168781"/>
                </a:lnTo>
                <a:lnTo>
                  <a:pt x="0" y="116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2612">
            <a:off x="13808900" y="-1935432"/>
            <a:ext cx="6704437" cy="3870863"/>
          </a:xfrm>
          <a:custGeom>
            <a:avLst/>
            <a:gdLst/>
            <a:ahLst/>
            <a:cxnLst/>
            <a:rect r="r" b="b" t="t" l="l"/>
            <a:pathLst>
              <a:path h="3870863" w="6704437">
                <a:moveTo>
                  <a:pt x="0" y="0"/>
                </a:moveTo>
                <a:lnTo>
                  <a:pt x="6704436" y="0"/>
                </a:lnTo>
                <a:lnTo>
                  <a:pt x="6704436" y="3870864"/>
                </a:lnTo>
                <a:lnTo>
                  <a:pt x="0" y="3870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4322" y="541692"/>
            <a:ext cx="11015750" cy="9215575"/>
          </a:xfrm>
          <a:custGeom>
            <a:avLst/>
            <a:gdLst/>
            <a:ahLst/>
            <a:cxnLst/>
            <a:rect r="r" b="b" t="t" l="l"/>
            <a:pathLst>
              <a:path h="9215575" w="11015750">
                <a:moveTo>
                  <a:pt x="0" y="0"/>
                </a:moveTo>
                <a:lnTo>
                  <a:pt x="11015749" y="0"/>
                </a:lnTo>
                <a:lnTo>
                  <a:pt x="11015749" y="9215575"/>
                </a:lnTo>
                <a:lnTo>
                  <a:pt x="0" y="9215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227127">
            <a:off x="12384418" y="3088402"/>
            <a:ext cx="496667" cy="934699"/>
          </a:xfrm>
          <a:custGeom>
            <a:avLst/>
            <a:gdLst/>
            <a:ahLst/>
            <a:cxnLst/>
            <a:rect r="r" b="b" t="t" l="l"/>
            <a:pathLst>
              <a:path h="934699" w="496667">
                <a:moveTo>
                  <a:pt x="496666" y="0"/>
                </a:moveTo>
                <a:lnTo>
                  <a:pt x="0" y="0"/>
                </a:lnTo>
                <a:lnTo>
                  <a:pt x="0" y="934699"/>
                </a:lnTo>
                <a:lnTo>
                  <a:pt x="496666" y="934699"/>
                </a:lnTo>
                <a:lnTo>
                  <a:pt x="49666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7802">
            <a:off x="14453876" y="7186930"/>
            <a:ext cx="6184641" cy="6200141"/>
          </a:xfrm>
          <a:custGeom>
            <a:avLst/>
            <a:gdLst/>
            <a:ahLst/>
            <a:cxnLst/>
            <a:rect r="r" b="b" t="t" l="l"/>
            <a:pathLst>
              <a:path h="6200141" w="6184641">
                <a:moveTo>
                  <a:pt x="0" y="0"/>
                </a:moveTo>
                <a:lnTo>
                  <a:pt x="6184641" y="0"/>
                </a:lnTo>
                <a:lnTo>
                  <a:pt x="6184641" y="6200140"/>
                </a:lnTo>
                <a:lnTo>
                  <a:pt x="0" y="62001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231162">
            <a:off x="-2604479" y="-2306309"/>
            <a:ext cx="5425535" cy="5529208"/>
          </a:xfrm>
          <a:custGeom>
            <a:avLst/>
            <a:gdLst/>
            <a:ahLst/>
            <a:cxnLst/>
            <a:rect r="r" b="b" t="t" l="l"/>
            <a:pathLst>
              <a:path h="5529208" w="5425535">
                <a:moveTo>
                  <a:pt x="0" y="5529208"/>
                </a:moveTo>
                <a:lnTo>
                  <a:pt x="5425535" y="5529208"/>
                </a:lnTo>
                <a:lnTo>
                  <a:pt x="5425535" y="0"/>
                </a:lnTo>
                <a:lnTo>
                  <a:pt x="0" y="0"/>
                </a:lnTo>
                <a:lnTo>
                  <a:pt x="0" y="5529208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96565">
            <a:off x="3600786" y="2074390"/>
            <a:ext cx="9778801" cy="5538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9EED2"/>
                </a:solidFill>
                <a:latin typeface="Luckiest Guy"/>
                <a:ea typeface="Luckiest Guy"/>
                <a:cs typeface="Luckiest Guy"/>
                <a:sym typeface="Luckiest Guy"/>
              </a:rPr>
              <a:t> Any questions before we plan your plate?</a:t>
            </a:r>
          </a:p>
          <a:p>
            <a:pPr algn="ctr">
              <a:lnSpc>
                <a:spcPts val="1036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226293" y="458295"/>
            <a:ext cx="1934825" cy="1168781"/>
          </a:xfrm>
          <a:custGeom>
            <a:avLst/>
            <a:gdLst/>
            <a:ahLst/>
            <a:cxnLst/>
            <a:rect r="r" b="b" t="t" l="l"/>
            <a:pathLst>
              <a:path h="1168781" w="1934825">
                <a:moveTo>
                  <a:pt x="0" y="0"/>
                </a:moveTo>
                <a:lnTo>
                  <a:pt x="1934825" y="0"/>
                </a:lnTo>
                <a:lnTo>
                  <a:pt x="1934825" y="1168781"/>
                </a:lnTo>
                <a:lnTo>
                  <a:pt x="0" y="11687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47082" y="2108534"/>
            <a:ext cx="1741839" cy="1640495"/>
          </a:xfrm>
          <a:custGeom>
            <a:avLst/>
            <a:gdLst/>
            <a:ahLst/>
            <a:cxnLst/>
            <a:rect r="r" b="b" t="t" l="l"/>
            <a:pathLst>
              <a:path h="1640495" w="1741839">
                <a:moveTo>
                  <a:pt x="0" y="0"/>
                </a:moveTo>
                <a:lnTo>
                  <a:pt x="1741839" y="0"/>
                </a:lnTo>
                <a:lnTo>
                  <a:pt x="1741839" y="1640495"/>
                </a:lnTo>
                <a:lnTo>
                  <a:pt x="0" y="164049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48269" y="2333378"/>
            <a:ext cx="1139464" cy="863144"/>
          </a:xfrm>
          <a:custGeom>
            <a:avLst/>
            <a:gdLst/>
            <a:ahLst/>
            <a:cxnLst/>
            <a:rect r="r" b="b" t="t" l="l"/>
            <a:pathLst>
              <a:path h="863144" w="1139464">
                <a:moveTo>
                  <a:pt x="0" y="0"/>
                </a:moveTo>
                <a:lnTo>
                  <a:pt x="1139464" y="0"/>
                </a:lnTo>
                <a:lnTo>
                  <a:pt x="1139464" y="863144"/>
                </a:lnTo>
                <a:lnTo>
                  <a:pt x="0" y="86314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277387">
            <a:off x="6489470" y="6507465"/>
            <a:ext cx="6167846" cy="250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6999">
                <a:solidFill>
                  <a:srgbClr val="FBEED1"/>
                </a:solidFill>
                <a:latin typeface="뉴요커"/>
                <a:ea typeface="뉴요커"/>
                <a:cs typeface="뉴요커"/>
                <a:sym typeface="뉴요커"/>
              </a:rPr>
              <a:t>Let’s talk food, fitness, and future!</a:t>
            </a:r>
          </a:p>
          <a:p>
            <a:pPr algn="ctr">
              <a:lnSpc>
                <a:spcPts val="643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DAGtV2bb2bo</dc:identifier>
  <dcterms:modified xsi:type="dcterms:W3CDTF">2011-08-01T06:04:30Z</dcterms:modified>
  <cp:revision>1</cp:revision>
  <dc:title>Orange Green Playful Food Daily Weekly Monthly Planner Presentation</dc:title>
</cp:coreProperties>
</file>